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76" r:id="rId8"/>
    <p:sldId id="259" r:id="rId9"/>
    <p:sldId id="268" r:id="rId10"/>
    <p:sldId id="278" r:id="rId11"/>
    <p:sldId id="277" r:id="rId12"/>
    <p:sldId id="279" r:id="rId13"/>
    <p:sldId id="281" r:id="rId14"/>
    <p:sldId id="282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Followership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Evaluate yourself </a:t>
            </a:r>
          </a:p>
          <a:p>
            <a:pPr lvl="1"/>
            <a:r>
              <a:rPr lang="en-US" dirty="0"/>
              <a:t>Use your own </a:t>
            </a:r>
            <a:r>
              <a:rPr lang="en-US" i="1" dirty="0"/>
              <a:t>Checklist for Effective Followership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How well do you stack up against your own criteria?</a:t>
            </a:r>
          </a:p>
          <a:p>
            <a:pPr lvl="2"/>
            <a:endParaRPr lang="en-US" dirty="0"/>
          </a:p>
          <a:p>
            <a:r>
              <a:rPr lang="en-US" dirty="0"/>
              <a:t>Remember</a:t>
            </a:r>
          </a:p>
          <a:p>
            <a:pPr lvl="1"/>
            <a:r>
              <a:rPr lang="en-US" dirty="0"/>
              <a:t>Your results are private – sharing is not the intended goal</a:t>
            </a:r>
          </a:p>
          <a:p>
            <a:pPr lvl="1"/>
            <a:r>
              <a:rPr lang="en-US" dirty="0"/>
              <a:t>Contemplate steps for future improvement</a:t>
            </a:r>
          </a:p>
          <a:p>
            <a:pPr lvl="2"/>
            <a:endParaRPr lang="en-US" dirty="0"/>
          </a:p>
          <a:p>
            <a:r>
              <a:rPr lang="en-US" dirty="0"/>
              <a:t>You will need these worksheets to finish your Personal Development Plan (PDP) and complete this course.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exemplary follower is</a:t>
            </a:r>
          </a:p>
          <a:p>
            <a:pPr marL="0" indent="0" algn="ctr">
              <a:buNone/>
            </a:pPr>
            <a:r>
              <a:rPr lang="en-US" dirty="0"/>
              <a:t>motivated, </a:t>
            </a:r>
          </a:p>
          <a:p>
            <a:pPr marL="0" indent="0" algn="ctr">
              <a:buNone/>
            </a:pPr>
            <a:r>
              <a:rPr lang="en-US" dirty="0"/>
              <a:t>has intellect, </a:t>
            </a:r>
          </a:p>
          <a:p>
            <a:pPr marL="0" indent="0" algn="ctr">
              <a:buNone/>
            </a:pPr>
            <a:r>
              <a:rPr lang="en-US" dirty="0"/>
              <a:t>is self-reliant, </a:t>
            </a:r>
          </a:p>
          <a:p>
            <a:pPr marL="0" indent="0" algn="ctr">
              <a:buNone/>
            </a:pPr>
            <a:r>
              <a:rPr lang="en-US" dirty="0"/>
              <a:t>and is dedicated to achieving the mission of the organization.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Robert E. Kelly</a:t>
            </a:r>
          </a:p>
          <a:p>
            <a:pPr marL="0" indent="0" algn="r">
              <a:buNone/>
            </a:pPr>
            <a:r>
              <a:rPr lang="en-US" sz="2000" i="1" dirty="0"/>
              <a:t>The Power of Followership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Exemplary Follower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2347" y="4272981"/>
            <a:ext cx="425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Flight commanders are the first line leaders and followers in the Department of the Air Force.  This is a key tenet of the Squadron Officer School professional military education, shown here with Project X, in use since the 1950s. </a:t>
            </a:r>
          </a:p>
          <a:p>
            <a:pPr algn="ctr"/>
            <a:r>
              <a:rPr lang="en-US" sz="1000" i="1" dirty="0"/>
              <a:t>USAF Photo by Staff Sgt Gregory Brook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8AAE6-EEB8-4944-B955-AF93D0818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3" r="7767"/>
          <a:stretch/>
        </p:blipFill>
        <p:spPr>
          <a:xfrm>
            <a:off x="5035655" y="1266462"/>
            <a:ext cx="3607905" cy="2944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96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characteristics of effective followership.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Interpret guidelines for followership in practice.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strategies and actions that foster effective followership.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following question: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/>
              <a:t>What characteristics do good followers </a:t>
            </a:r>
            <a:br>
              <a:rPr lang="en-US" sz="3200" dirty="0"/>
            </a:br>
            <a:r>
              <a:rPr lang="en-US" sz="3200" i="1" dirty="0"/>
              <a:t>in the Department of the Air Force</a:t>
            </a:r>
            <a:r>
              <a:rPr lang="en-US" sz="3200" dirty="0"/>
              <a:t> demonstrate?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Record your own personal answers on the worksheet provided. </a:t>
            </a:r>
          </a:p>
          <a:p>
            <a:pPr marL="0" indent="0" algn="ctr">
              <a:buNone/>
            </a:pPr>
            <a:r>
              <a:rPr lang="en-US" sz="2000" dirty="0"/>
              <a:t>(You don’t need a group answer – everyone can make a personal list.)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discuss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characteristics do good followers </a:t>
            </a:r>
            <a:br>
              <a:rPr lang="en-US" sz="4000" dirty="0"/>
            </a:br>
            <a:r>
              <a:rPr lang="en-US" sz="4000" i="1" dirty="0"/>
              <a:t>in the Department of the  Air Force</a:t>
            </a:r>
            <a:r>
              <a:rPr lang="en-US" sz="4000" dirty="0"/>
              <a:t> demonstrate?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000" dirty="0"/>
              <a:t>Why are these characteristics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C4D5-4E14-4727-8E23-E5EF456A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Followership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9747-046D-4D4F-89F1-47C1E3A7BF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3200" dirty="0"/>
              <a:t>How do you put followership into practice?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12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9747-046D-4D4F-89F1-47C1E3A7BF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pPr marL="0" lvl="0" indent="0">
              <a:buNone/>
            </a:pPr>
            <a:r>
              <a:rPr lang="en-US" sz="1800" dirty="0"/>
              <a:t>Colonel Philip S. </a:t>
            </a:r>
            <a:r>
              <a:rPr lang="en-US" sz="1800" dirty="0" err="1"/>
              <a:t>Meilinger</a:t>
            </a:r>
            <a:r>
              <a:rPr lang="en-US" sz="1800" dirty="0"/>
              <a:t>, USAF (Ret.)</a:t>
            </a:r>
          </a:p>
          <a:p>
            <a:pPr lvl="0"/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A1114-98A7-46D0-8D06-0BC387C4C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2800" b="1" dirty="0"/>
              <a:t>Ten Rules of </a:t>
            </a:r>
            <a:br>
              <a:rPr lang="en-US" sz="2800" b="1" dirty="0"/>
            </a:br>
            <a:r>
              <a:rPr lang="en-US" sz="2800" b="1" dirty="0"/>
              <a:t>Good Followership</a:t>
            </a:r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dirty="0"/>
              <a:t>What would you add?</a:t>
            </a:r>
          </a:p>
          <a:p>
            <a:pPr marL="0" lvl="0" indent="0" algn="ctr">
              <a:buNone/>
            </a:pPr>
            <a:r>
              <a:rPr lang="en-US" dirty="0"/>
              <a:t>What would you change?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DC4D5-4E14-4727-8E23-E5EF456A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Good Followership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1BF92-5705-44DC-821A-7DDB3CC8ED75}"/>
              </a:ext>
            </a:extLst>
          </p:cNvPr>
          <p:cNvGrpSpPr/>
          <p:nvPr/>
        </p:nvGrpSpPr>
        <p:grpSpPr>
          <a:xfrm>
            <a:off x="83892" y="1734871"/>
            <a:ext cx="4164835" cy="3347303"/>
            <a:chOff x="83892" y="1734871"/>
            <a:chExt cx="4164835" cy="33473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33DD95-EA3E-4762-994E-E16326E9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676" y="1734871"/>
              <a:ext cx="1562928" cy="15629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E3A901-CB89-4428-B24D-8623FAADE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4781" y="2319555"/>
              <a:ext cx="936754" cy="13382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7508F0-38D0-4A1F-BE2C-9E20E7146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8017" y="3405580"/>
              <a:ext cx="1046833" cy="15040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694844-44A4-4A8F-8F5F-6658AAEB9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7512" y="2970675"/>
              <a:ext cx="1391215" cy="20772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EB939C-1349-454C-8F70-86AD6088A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705" t="2030" r="6293"/>
            <a:stretch/>
          </p:blipFill>
          <p:spPr>
            <a:xfrm>
              <a:off x="83892" y="2580742"/>
              <a:ext cx="1370223" cy="25014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2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Followership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following questions: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/>
              <a:t>Record your own personal answers on the worksheet provided. </a:t>
            </a:r>
          </a:p>
          <a:p>
            <a:pPr marL="0" indent="0" algn="ctr">
              <a:buNone/>
            </a:pPr>
            <a:r>
              <a:rPr lang="en-US" sz="2000" dirty="0"/>
              <a:t>(You don’t need a group answer – everyone can make a personal list.)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/>
              <a:t>Ten (10) minutes – then be prepared to discuss your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F0DD-9EEB-4229-BBA0-BAAA62045FE1}"/>
              </a:ext>
            </a:extLst>
          </p:cNvPr>
          <p:cNvSpPr txBox="1">
            <a:spLocks/>
          </p:cNvSpPr>
          <p:nvPr/>
        </p:nvSpPr>
        <p:spPr>
          <a:xfrm>
            <a:off x="750014" y="1848705"/>
            <a:ext cx="3708970" cy="1139960"/>
          </a:xfrm>
          <a:prstGeom prst="rect">
            <a:avLst/>
          </a:prstGeom>
        </p:spPr>
        <p:txBody>
          <a:bodyPr/>
          <a:lstStyle>
            <a:lvl1pPr marL="342814" indent="-342814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should you do to improve followership in yourself?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15041F-FFA1-4BBC-80FD-4C49B1864348}"/>
              </a:ext>
            </a:extLst>
          </p:cNvPr>
          <p:cNvSpPr txBox="1">
            <a:spLocks/>
          </p:cNvSpPr>
          <p:nvPr/>
        </p:nvSpPr>
        <p:spPr>
          <a:xfrm>
            <a:off x="5041209" y="1847590"/>
            <a:ext cx="3708970" cy="1139960"/>
          </a:xfrm>
          <a:prstGeom prst="rect">
            <a:avLst/>
          </a:prstGeom>
        </p:spPr>
        <p:txBody>
          <a:bodyPr/>
          <a:lstStyle>
            <a:lvl1pPr marL="342814" indent="-342814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should you do to build followership in your flight?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3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C4D5-4E14-4727-8E23-E5EF456A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</p:spPr>
        <p:txBody>
          <a:bodyPr/>
          <a:lstStyle/>
          <a:p>
            <a:r>
              <a:rPr lang="en-US" dirty="0"/>
              <a:t>Followership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9747-046D-4D4F-89F1-47C1E3A7BF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3200" dirty="0"/>
              <a:t>How can you foster followership in your flights?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88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3A376-9E3D-4BB5-AF23-4838C4614AAD}"/>
</file>

<file path=customXml/itemProps2.xml><?xml version="1.0" encoding="utf-8"?>
<ds:datastoreItem xmlns:ds="http://schemas.openxmlformats.org/officeDocument/2006/customXml" ds:itemID="{7A05EEF0-74F7-4CB3-A9BA-15D35F127434}"/>
</file>

<file path=customXml/itemProps3.xml><?xml version="1.0" encoding="utf-8"?>
<ds:datastoreItem xmlns:ds="http://schemas.openxmlformats.org/officeDocument/2006/customXml" ds:itemID="{CCCBECA3-3DA5-42F8-85B9-BFD31CBFA606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408</Words>
  <Application>Microsoft Office PowerPoint</Application>
  <PresentationFormat>On-screen Show (16:9)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Followership</vt:lpstr>
      <vt:lpstr>The Exemplary Follower</vt:lpstr>
      <vt:lpstr>Objectives</vt:lpstr>
      <vt:lpstr>Small Group Discussion</vt:lpstr>
      <vt:lpstr>What Did You Learn?</vt:lpstr>
      <vt:lpstr>Followership in Practice</vt:lpstr>
      <vt:lpstr>Rules of Good Followership</vt:lpstr>
      <vt:lpstr>Followership Action Plan</vt:lpstr>
      <vt:lpstr>Followership Action Plan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0B38FA11-381F-4EBA-B158-D560950365DF</vt:lpwstr>
  </property>
  <property fmtid="{D5CDD505-2E9C-101B-9397-08002B2CF9AE}" pid="3" name="ArticulatePath">
    <vt:lpwstr>Followership (slides)</vt:lpwstr>
  </property>
  <property fmtid="{D5CDD505-2E9C-101B-9397-08002B2CF9AE}" pid="4" name="ContentTypeId">
    <vt:lpwstr>0x0101007AEA15A561888C4191BBD2D4FDF49D90</vt:lpwstr>
  </property>
</Properties>
</file>